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Maven Pro"/>
      <p:regular r:id="rId26"/>
      <p:bold r:id="rId27"/>
    </p:embeddedFont>
    <p:embeddedFont>
      <p:font typeface="Noto Sans Symbol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6HyIKkju08FgaxullBKkczKun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MavenPro-regular.fntdata"/><Relationship Id="rId25" Type="http://schemas.openxmlformats.org/officeDocument/2006/relationships/slide" Target="slides/slide18.xml"/><Relationship Id="rId28" Type="http://schemas.openxmlformats.org/officeDocument/2006/relationships/font" Target="fonts/NotoSansSymbols-regular.fntdata"/><Relationship Id="rId27" Type="http://schemas.openxmlformats.org/officeDocument/2006/relationships/font" Target="fonts/MavenPro-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NotoSansSymbols-bold.fntdata"/><Relationship Id="rId7" Type="http://schemas.openxmlformats.org/officeDocument/2006/relationships/notesMaster" Target="notesMasters/notesMaster1.xml"/><Relationship Id="rId8" Type="http://schemas.openxmlformats.org/officeDocument/2006/relationships/slide" Target="slides/slide1.xml"/><Relationship Id="rId3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80d8cb3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580d8cb3a2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80d8cb3a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3580d8cb3a2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80d8cb3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3580d8cb3a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8962be7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58962be79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8962be7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58962be79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8962be7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58962be79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80d8cb3a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580d8cb3a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80d8cb3a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580d8cb3a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80d8cb3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580d8cb3a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80d8cb3a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580d8cb3a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80d8cb3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3580d8cb3a2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80d8cb3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3580d8cb3a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80d8cb3a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3580d8cb3a2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14"/>
          <p:cNvSpPr txBox="1"/>
          <p:nvPr>
            <p:ph type="title"/>
          </p:nvPr>
        </p:nvSpPr>
        <p:spPr>
          <a:xfrm>
            <a:off x="2347920" y="758160"/>
            <a:ext cx="4447800" cy="105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 name="Google Shape;12;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typ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4.png"/><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image" Target="../media/image4.png"/><Relationship Id="rId3" Type="http://schemas.openxmlformats.org/officeDocument/2006/relationships/slideLayout" Target="../slideLayouts/slideLayout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pic>
        <p:nvPicPr>
          <p:cNvPr id="6" name="Google Shape;6;p13"/>
          <p:cNvPicPr preferRelativeResize="0"/>
          <p:nvPr/>
        </p:nvPicPr>
        <p:blipFill rotWithShape="1">
          <a:blip r:embed="rId1">
            <a:alphaModFix/>
          </a:blip>
          <a:srcRect b="0" l="0" r="0" t="0"/>
          <a:stretch/>
        </p:blipFill>
        <p:spPr>
          <a:xfrm>
            <a:off x="-59760" y="-50040"/>
            <a:ext cx="9263160" cy="5243400"/>
          </a:xfrm>
          <a:prstGeom prst="rect">
            <a:avLst/>
          </a:prstGeom>
          <a:noFill/>
          <a:ln>
            <a:noFill/>
          </a:ln>
        </p:spPr>
      </p:pic>
      <p:pic>
        <p:nvPicPr>
          <p:cNvPr id="7" name="Google Shape;7;p13"/>
          <p:cNvPicPr preferRelativeResize="0"/>
          <p:nvPr/>
        </p:nvPicPr>
        <p:blipFill rotWithShape="1">
          <a:blip r:embed="rId2">
            <a:alphaModFix/>
          </a:blip>
          <a:srcRect b="0" l="0" r="0" t="0"/>
          <a:stretch/>
        </p:blipFill>
        <p:spPr>
          <a:xfrm flipH="1">
            <a:off x="-69120" y="-50040"/>
            <a:ext cx="9263160" cy="5243400"/>
          </a:xfrm>
          <a:prstGeom prst="rect">
            <a:avLst/>
          </a:prstGeom>
          <a:noFill/>
          <a:ln>
            <a:noFill/>
          </a:ln>
        </p:spPr>
      </p:pic>
      <p:sp>
        <p:nvSpPr>
          <p:cNvPr id="8" name="Google Shape;8;p13"/>
          <p:cNvSpPr txBox="1"/>
          <p:nvPr>
            <p:ph type="title"/>
          </p:nvPr>
        </p:nvSpPr>
        <p:spPr>
          <a:xfrm>
            <a:off x="3355920" y="2188080"/>
            <a:ext cx="5074560" cy="18118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 name="Shape 13"/>
        <p:cNvGrpSpPr/>
        <p:nvPr/>
      </p:nvGrpSpPr>
      <p:grpSpPr>
        <a:xfrm>
          <a:off x="0" y="0"/>
          <a:ext cx="0" cy="0"/>
          <a:chOff x="0" y="0"/>
          <a:chExt cx="0" cy="0"/>
        </a:xfrm>
      </p:grpSpPr>
      <p:pic>
        <p:nvPicPr>
          <p:cNvPr id="14" name="Google Shape;14;p15"/>
          <p:cNvPicPr preferRelativeResize="0"/>
          <p:nvPr/>
        </p:nvPicPr>
        <p:blipFill rotWithShape="1">
          <a:blip r:embed="rId1">
            <a:alphaModFix/>
          </a:blip>
          <a:srcRect b="0" l="0" r="0" t="0"/>
          <a:stretch/>
        </p:blipFill>
        <p:spPr>
          <a:xfrm>
            <a:off x="0" y="0"/>
            <a:ext cx="9143639" cy="5143320"/>
          </a:xfrm>
          <a:prstGeom prst="rect">
            <a:avLst/>
          </a:prstGeom>
          <a:noFill/>
          <a:ln>
            <a:noFill/>
          </a:ln>
        </p:spPr>
      </p:pic>
      <p:pic>
        <p:nvPicPr>
          <p:cNvPr id="15" name="Google Shape;15;p15"/>
          <p:cNvPicPr preferRelativeResize="0"/>
          <p:nvPr/>
        </p:nvPicPr>
        <p:blipFill rotWithShape="1">
          <a:blip r:embed="rId2">
            <a:alphaModFix/>
          </a:blip>
          <a:srcRect b="0" l="0" r="0" t="0"/>
          <a:stretch/>
        </p:blipFill>
        <p:spPr>
          <a:xfrm rot="10800000">
            <a:off x="-69122" y="-49680"/>
            <a:ext cx="9263162" cy="5243400"/>
          </a:xfrm>
          <a:prstGeom prst="rect">
            <a:avLst/>
          </a:prstGeom>
          <a:noFill/>
          <a:ln>
            <a:noFill/>
          </a:ln>
        </p:spPr>
      </p:pic>
      <p:sp>
        <p:nvSpPr>
          <p:cNvPr id="16" name="Google Shape;16;p15"/>
          <p:cNvSpPr txBox="1"/>
          <p:nvPr>
            <p:ph type="title"/>
          </p:nvPr>
        </p:nvSpPr>
        <p:spPr>
          <a:xfrm>
            <a:off x="3058200" y="1604160"/>
            <a:ext cx="5351100" cy="11868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7" name="Google Shape;17;p15"/>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 name="Shape 19"/>
        <p:cNvGrpSpPr/>
        <p:nvPr/>
      </p:nvGrpSpPr>
      <p:grpSpPr>
        <a:xfrm>
          <a:off x="0" y="0"/>
          <a:ext cx="0" cy="0"/>
          <a:chOff x="0" y="0"/>
          <a:chExt cx="0" cy="0"/>
        </a:xfrm>
      </p:grpSpPr>
      <p:pic>
        <p:nvPicPr>
          <p:cNvPr id="20" name="Google Shape;20;p17"/>
          <p:cNvPicPr preferRelativeResize="0"/>
          <p:nvPr/>
        </p:nvPicPr>
        <p:blipFill rotWithShape="1">
          <a:blip r:embed="rId1">
            <a:alphaModFix/>
          </a:blip>
          <a:srcRect b="0" l="0" r="0" t="0"/>
          <a:stretch/>
        </p:blipFill>
        <p:spPr>
          <a:xfrm>
            <a:off x="-24840" y="-41400"/>
            <a:ext cx="9217080" cy="5184359"/>
          </a:xfrm>
          <a:prstGeom prst="rect">
            <a:avLst/>
          </a:prstGeom>
          <a:noFill/>
          <a:ln>
            <a:noFill/>
          </a:ln>
        </p:spPr>
      </p:pic>
      <p:pic>
        <p:nvPicPr>
          <p:cNvPr id="21" name="Google Shape;21;p17"/>
          <p:cNvPicPr preferRelativeResize="0"/>
          <p:nvPr/>
        </p:nvPicPr>
        <p:blipFill rotWithShape="1">
          <a:blip r:embed="rId2">
            <a:alphaModFix/>
          </a:blip>
          <a:srcRect b="0" l="0" r="0" t="0"/>
          <a:stretch/>
        </p:blipFill>
        <p:spPr>
          <a:xfrm rot="10800000">
            <a:off x="-59402" y="-49680"/>
            <a:ext cx="9263162" cy="5243400"/>
          </a:xfrm>
          <a:prstGeom prst="rect">
            <a:avLst/>
          </a:prstGeom>
          <a:noFill/>
          <a:ln>
            <a:noFill/>
          </a:ln>
        </p:spPr>
      </p:pic>
      <p:sp>
        <p:nvSpPr>
          <p:cNvPr id="22" name="Google Shape;22;p17"/>
          <p:cNvSpPr txBox="1"/>
          <p:nvPr>
            <p:ph type="title"/>
          </p:nvPr>
        </p:nvSpPr>
        <p:spPr>
          <a:xfrm>
            <a:off x="4534920" y="2425680"/>
            <a:ext cx="3342300" cy="1383000"/>
          </a:xfrm>
          <a:prstGeom prst="rect">
            <a:avLst/>
          </a:prstGeom>
          <a:noFill/>
          <a:ln>
            <a:noFill/>
          </a:ln>
        </p:spPr>
        <p:txBody>
          <a:bodyPr anchorCtr="0" anchor="t"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23" name="Google Shape;23;p17"/>
          <p:cNvSpPr txBox="1"/>
          <p:nvPr>
            <p:ph idx="2" type="title"/>
          </p:nvPr>
        </p:nvSpPr>
        <p:spPr>
          <a:xfrm>
            <a:off x="6455520" y="1334520"/>
            <a:ext cx="1421700" cy="10908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24" name="Google Shape;24;p17"/>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 name="Shape 26"/>
        <p:cNvGrpSpPr/>
        <p:nvPr/>
      </p:nvGrpSpPr>
      <p:grpSpPr>
        <a:xfrm>
          <a:off x="0" y="0"/>
          <a:ext cx="0" cy="0"/>
          <a:chOff x="0" y="0"/>
          <a:chExt cx="0" cy="0"/>
        </a:xfrm>
      </p:grpSpPr>
      <p:pic>
        <p:nvPicPr>
          <p:cNvPr id="27" name="Google Shape;27;p19"/>
          <p:cNvPicPr preferRelativeResize="0"/>
          <p:nvPr/>
        </p:nvPicPr>
        <p:blipFill rotWithShape="1">
          <a:blip r:embed="rId1">
            <a:alphaModFix/>
          </a:blip>
          <a:srcRect b="0" l="0" r="0" t="0"/>
          <a:stretch/>
        </p:blipFill>
        <p:spPr>
          <a:xfrm flipH="1">
            <a:off x="-69120" y="-50760"/>
            <a:ext cx="9263160" cy="5243398"/>
          </a:xfrm>
          <a:prstGeom prst="rect">
            <a:avLst/>
          </a:prstGeom>
          <a:noFill/>
          <a:ln>
            <a:noFill/>
          </a:ln>
        </p:spPr>
      </p:pic>
      <p:pic>
        <p:nvPicPr>
          <p:cNvPr id="28" name="Google Shape;28;p19"/>
          <p:cNvPicPr preferRelativeResize="0"/>
          <p:nvPr/>
        </p:nvPicPr>
        <p:blipFill rotWithShape="1">
          <a:blip r:embed="rId2">
            <a:alphaModFix/>
          </a:blip>
          <a:srcRect b="0" l="0" r="0" t="0"/>
          <a:stretch/>
        </p:blipFill>
        <p:spPr>
          <a:xfrm flipH="1">
            <a:off x="-69122" y="-50040"/>
            <a:ext cx="9263162" cy="5243400"/>
          </a:xfrm>
          <a:prstGeom prst="rect">
            <a:avLst/>
          </a:prstGeom>
          <a:noFill/>
          <a:ln>
            <a:noFill/>
          </a:ln>
        </p:spPr>
      </p:pic>
      <p:sp>
        <p:nvSpPr>
          <p:cNvPr id="29" name="Google Shape;29;p19"/>
          <p:cNvSpPr txBox="1"/>
          <p:nvPr>
            <p:ph type="title"/>
          </p:nvPr>
        </p:nvSpPr>
        <p:spPr>
          <a:xfrm>
            <a:off x="4898520" y="1139760"/>
            <a:ext cx="2960700" cy="19281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30" name="Google Shape;30;p19"/>
          <p:cNvSpPr txBox="1"/>
          <p:nvPr>
            <p:ph idx="1" type="body"/>
          </p:nvPr>
        </p:nvSpPr>
        <p:spPr>
          <a:xfrm>
            <a:off x="1284480" y="533880"/>
            <a:ext cx="2909400" cy="4075500"/>
          </a:xfrm>
          <a:prstGeom prst="rect">
            <a:avLst/>
          </a:prstGeom>
          <a:noFill/>
          <a:ln>
            <a:noFill/>
          </a:ln>
        </p:spPr>
        <p:txBody>
          <a:bodyPr anchorCtr="0" anchor="t" bIns="45000" lIns="90000" spcFirstLastPara="1" rIns="90000" wrap="square" tIns="4500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1"/>
          <p:cNvSpPr txBox="1"/>
          <p:nvPr>
            <p:ph type="title"/>
          </p:nvPr>
        </p:nvSpPr>
        <p:spPr>
          <a:xfrm>
            <a:off x="3352680" y="2190600"/>
            <a:ext cx="5076300" cy="1809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5100"/>
              <a:buFont typeface="Maven Pro"/>
              <a:buNone/>
            </a:pPr>
            <a:r>
              <a:rPr b="0" lang="en" sz="5100" strike="noStrike">
                <a:solidFill>
                  <a:schemeClr val="dk1"/>
                </a:solidFill>
                <a:latin typeface="Maven Pro"/>
                <a:ea typeface="Maven Pro"/>
                <a:cs typeface="Maven Pro"/>
                <a:sym typeface="Maven Pro"/>
              </a:rPr>
              <a:t>AI for Medical Scheduling</a:t>
            </a:r>
            <a:endParaRPr b="0" sz="5100" strike="noStrike">
              <a:solidFill>
                <a:schemeClr val="dk1"/>
              </a:solidFill>
              <a:latin typeface="Arial"/>
              <a:ea typeface="Arial"/>
              <a:cs typeface="Arial"/>
              <a:sym typeface="Arial"/>
            </a:endParaRPr>
          </a:p>
        </p:txBody>
      </p:sp>
      <p:sp>
        <p:nvSpPr>
          <p:cNvPr id="37" name="Google Shape;37;p1"/>
          <p:cNvSpPr txBox="1"/>
          <p:nvPr>
            <p:ph idx="1" type="subTitle"/>
          </p:nvPr>
        </p:nvSpPr>
        <p:spPr>
          <a:xfrm>
            <a:off x="3352680" y="4114800"/>
            <a:ext cx="3457200" cy="475800"/>
          </a:xfrm>
          <a:prstGeom prst="rect">
            <a:avLst/>
          </a:prstGeom>
          <a:noFill/>
          <a:ln>
            <a:noFill/>
          </a:ln>
        </p:spPr>
        <p:txBody>
          <a:bodyPr anchorCtr="0" anchor="t" bIns="91425" lIns="91425" spcFirstLastPara="1" rIns="91425" wrap="square" tIns="91425">
            <a:normAutofit fontScale="807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Leveraging AI to Enhance Patient Appointment Booking Efficiency</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580d8cb3a2_0_72"/>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3000">
                <a:solidFill>
                  <a:schemeClr val="dk1"/>
                </a:solidFill>
                <a:latin typeface="Maven Pro"/>
                <a:ea typeface="Maven Pro"/>
                <a:cs typeface="Maven Pro"/>
                <a:sym typeface="Maven Pro"/>
              </a:rPr>
              <a:t>LLM (Gemini) Transforms Select Appointment Data</a:t>
            </a:r>
            <a:endParaRPr b="0" i="0" sz="3000" u="none" cap="none" strike="noStrike">
              <a:solidFill>
                <a:schemeClr val="dk1"/>
              </a:solidFill>
              <a:latin typeface="Arial"/>
              <a:ea typeface="Arial"/>
              <a:cs typeface="Arial"/>
              <a:sym typeface="Arial"/>
            </a:endParaRPr>
          </a:p>
        </p:txBody>
      </p:sp>
      <p:pic>
        <p:nvPicPr>
          <p:cNvPr id="104" name="Google Shape;104;g3580d8cb3a2_0_72" title="Screenshot 2025-05-13 at 1.57.14 PM.png"/>
          <p:cNvPicPr preferRelativeResize="0"/>
          <p:nvPr/>
        </p:nvPicPr>
        <p:blipFill>
          <a:blip r:embed="rId3">
            <a:alphaModFix/>
          </a:blip>
          <a:stretch>
            <a:fillRect/>
          </a:stretch>
        </p:blipFill>
        <p:spPr>
          <a:xfrm>
            <a:off x="55721" y="1286775"/>
            <a:ext cx="5104950" cy="3121600"/>
          </a:xfrm>
          <a:prstGeom prst="rect">
            <a:avLst/>
          </a:prstGeom>
          <a:noFill/>
          <a:ln>
            <a:noFill/>
          </a:ln>
        </p:spPr>
      </p:pic>
      <p:pic>
        <p:nvPicPr>
          <p:cNvPr id="105" name="Google Shape;105;g3580d8cb3a2_0_72" title="Screenshot 2025-05-13 at 1.57.47 PM.png"/>
          <p:cNvPicPr preferRelativeResize="0"/>
          <p:nvPr/>
        </p:nvPicPr>
        <p:blipFill>
          <a:blip r:embed="rId4">
            <a:alphaModFix/>
          </a:blip>
          <a:stretch>
            <a:fillRect/>
          </a:stretch>
        </p:blipFill>
        <p:spPr>
          <a:xfrm>
            <a:off x="5590025" y="1656463"/>
            <a:ext cx="3429000" cy="2124075"/>
          </a:xfrm>
          <a:prstGeom prst="rect">
            <a:avLst/>
          </a:prstGeom>
          <a:noFill/>
          <a:ln>
            <a:noFill/>
          </a:ln>
        </p:spPr>
      </p:pic>
      <p:sp>
        <p:nvSpPr>
          <p:cNvPr id="106" name="Google Shape;106;g3580d8cb3a2_0_72"/>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 name="Google Shape;107;g3580d8cb3a2_0_72"/>
          <p:cNvCxnSpPr/>
          <p:nvPr/>
        </p:nvCxnSpPr>
        <p:spPr>
          <a:xfrm flipH="1" rot="10800000">
            <a:off x="816550" y="3051675"/>
            <a:ext cx="5032500" cy="678300"/>
          </a:xfrm>
          <a:prstGeom prst="straightConnector1">
            <a:avLst/>
          </a:prstGeom>
          <a:noFill/>
          <a:ln cap="flat" cmpd="sng" w="9525">
            <a:solidFill>
              <a:srgbClr val="FF0000"/>
            </a:solidFill>
            <a:prstDash val="solid"/>
            <a:round/>
            <a:headEnd len="med" w="med" type="none"/>
            <a:tailEnd len="med" w="med" type="triangle"/>
          </a:ln>
        </p:spPr>
      </p:cxnSp>
      <p:sp>
        <p:nvSpPr>
          <p:cNvPr id="108" name="Google Shape;108;g3580d8cb3a2_0_72"/>
          <p:cNvSpPr/>
          <p:nvPr/>
        </p:nvSpPr>
        <p:spPr>
          <a:xfrm>
            <a:off x="5725675" y="3113225"/>
            <a:ext cx="1936500" cy="209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580d8cb3a2_0_81"/>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lang="en" sz="3000">
                <a:solidFill>
                  <a:schemeClr val="dk1"/>
                </a:solidFill>
                <a:latin typeface="Maven Pro"/>
                <a:ea typeface="Maven Pro"/>
                <a:cs typeface="Maven Pro"/>
                <a:sym typeface="Maven Pro"/>
              </a:rPr>
              <a:t>Creates a Record on a Local HAPI FHIR Server</a:t>
            </a:r>
            <a:endParaRPr b="0" i="0" sz="3000" u="none" cap="none" strike="noStrike">
              <a:solidFill>
                <a:schemeClr val="dk1"/>
              </a:solidFill>
              <a:latin typeface="Arial"/>
              <a:ea typeface="Arial"/>
              <a:cs typeface="Arial"/>
              <a:sym typeface="Arial"/>
            </a:endParaRPr>
          </a:p>
        </p:txBody>
      </p:sp>
      <p:pic>
        <p:nvPicPr>
          <p:cNvPr id="114" name="Google Shape;114;g3580d8cb3a2_0_81" title="Screenshot 2025-05-13 at 2.03.58 PM.png"/>
          <p:cNvPicPr preferRelativeResize="0"/>
          <p:nvPr/>
        </p:nvPicPr>
        <p:blipFill>
          <a:blip r:embed="rId3">
            <a:alphaModFix/>
          </a:blip>
          <a:stretch>
            <a:fillRect/>
          </a:stretch>
        </p:blipFill>
        <p:spPr>
          <a:xfrm>
            <a:off x="164725" y="1681450"/>
            <a:ext cx="3914775" cy="2162175"/>
          </a:xfrm>
          <a:prstGeom prst="rect">
            <a:avLst/>
          </a:prstGeom>
          <a:noFill/>
          <a:ln>
            <a:noFill/>
          </a:ln>
        </p:spPr>
      </p:pic>
      <p:pic>
        <p:nvPicPr>
          <p:cNvPr id="115" name="Google Shape;115;g3580d8cb3a2_0_81" title="Screenshot 2025-05-13 at 2.05.14 PM.png"/>
          <p:cNvPicPr preferRelativeResize="0"/>
          <p:nvPr/>
        </p:nvPicPr>
        <p:blipFill>
          <a:blip r:embed="rId4">
            <a:alphaModFix/>
          </a:blip>
          <a:stretch>
            <a:fillRect/>
          </a:stretch>
        </p:blipFill>
        <p:spPr>
          <a:xfrm>
            <a:off x="4207250" y="1144625"/>
            <a:ext cx="4772025" cy="3235825"/>
          </a:xfrm>
          <a:prstGeom prst="rect">
            <a:avLst/>
          </a:prstGeom>
          <a:noFill/>
          <a:ln>
            <a:noFill/>
          </a:ln>
        </p:spPr>
      </p:pic>
      <p:sp>
        <p:nvSpPr>
          <p:cNvPr id="116" name="Google Shape;116;g3580d8cb3a2_0_81"/>
          <p:cNvSpPr/>
          <p:nvPr/>
        </p:nvSpPr>
        <p:spPr>
          <a:xfrm>
            <a:off x="286150" y="2693850"/>
            <a:ext cx="18009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g3580d8cb3a2_0_81"/>
          <p:cNvSpPr/>
          <p:nvPr/>
        </p:nvSpPr>
        <p:spPr>
          <a:xfrm>
            <a:off x="4553925" y="2323825"/>
            <a:ext cx="1406100" cy="308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g3580d8cb3a2_0_81"/>
          <p:cNvSpPr/>
          <p:nvPr/>
        </p:nvSpPr>
        <p:spPr>
          <a:xfrm>
            <a:off x="4323975" y="3364300"/>
            <a:ext cx="20925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g3580d8cb3a2_0_81"/>
          <p:cNvSpPr txBox="1"/>
          <p:nvPr>
            <p:ph idx="4294967295" type="title"/>
          </p:nvPr>
        </p:nvSpPr>
        <p:spPr>
          <a:xfrm>
            <a:off x="1743150" y="4532850"/>
            <a:ext cx="5657700" cy="4908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25000"/>
              <a:buFont typeface="Maven Pro"/>
              <a:buNone/>
            </a:pPr>
            <a:r>
              <a:rPr lang="en" sz="2400">
                <a:solidFill>
                  <a:schemeClr val="dk1"/>
                </a:solidFill>
                <a:latin typeface="Maven Pro"/>
                <a:ea typeface="Maven Pro"/>
                <a:cs typeface="Maven Pro"/>
                <a:sym typeface="Maven Pro"/>
              </a:rPr>
              <a:t>Note: For now the date/time is hard coded</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580d8cb3a2_0_22"/>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b="0" i="0" lang="en" sz="4000" u="none" cap="none" strike="noStrike">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125" name="Google Shape;125;g3580d8cb3a2_0_22"/>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58962be799_0_0"/>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AI-Powered Scheduling Assistant Architecture</a:t>
            </a:r>
            <a:endParaRPr b="0" i="0" sz="2900" u="none" cap="none" strike="noStrike">
              <a:solidFill>
                <a:schemeClr val="dk1"/>
              </a:solidFill>
              <a:latin typeface="Arial"/>
              <a:ea typeface="Arial"/>
              <a:cs typeface="Arial"/>
              <a:sym typeface="Arial"/>
            </a:endParaRPr>
          </a:p>
        </p:txBody>
      </p:sp>
      <p:sp>
        <p:nvSpPr>
          <p:cNvPr id="131" name="Google Shape;131;g358962be799_0_0"/>
          <p:cNvSpPr txBox="1"/>
          <p:nvPr/>
        </p:nvSpPr>
        <p:spPr>
          <a:xfrm>
            <a:off x="192150" y="1266350"/>
            <a:ext cx="8489100" cy="30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Objective</a:t>
            </a:r>
            <a:r>
              <a:rPr lang="en" sz="1100">
                <a:solidFill>
                  <a:schemeClr val="dk1"/>
                </a:solidFill>
              </a:rPr>
              <a:t>: Seamlessly schedule medical appointments by integrating various systems (LangChain, Google Calendar, and FHIR).</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Components</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Gradio Interface</a:t>
            </a:r>
            <a:r>
              <a:rPr lang="en" sz="1100">
                <a:solidFill>
                  <a:schemeClr val="dk1"/>
                </a:solidFill>
              </a:rPr>
              <a:t>: User-facing application where patients (e.g., Miranda) interact with the AI assistant.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LangChain Agent</a:t>
            </a:r>
            <a:r>
              <a:rPr lang="en" sz="1100">
                <a:solidFill>
                  <a:schemeClr val="dk1"/>
                </a:solidFill>
              </a:rPr>
              <a:t>: Makes decisions about scheduling, checking available time slots, and ensuring correct appointment flow.</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Google Calendar Integration: </a:t>
            </a:r>
            <a:r>
              <a:rPr lang="en" sz="1100">
                <a:solidFill>
                  <a:schemeClr val="dk1"/>
                </a:solidFill>
              </a:rPr>
              <a:t>Syncs patient and doctor calendars to find available time slots.</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FHIR Integration</a:t>
            </a:r>
            <a:r>
              <a:rPr lang="en" sz="1100">
                <a:solidFill>
                  <a:schemeClr val="dk1"/>
                </a:solidFill>
              </a:rPr>
              <a:t>: Provides patient and appointment data from a FHIR server to track and update appointments.</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8962be799_0_9"/>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Gradio Interface – Scheduling Interaction</a:t>
            </a:r>
            <a:endParaRPr b="0" i="0" sz="2900" u="none" cap="none" strike="noStrike">
              <a:solidFill>
                <a:schemeClr val="dk1"/>
              </a:solidFill>
              <a:latin typeface="Arial"/>
              <a:ea typeface="Arial"/>
              <a:cs typeface="Arial"/>
              <a:sym typeface="Arial"/>
            </a:endParaRPr>
          </a:p>
        </p:txBody>
      </p:sp>
      <p:pic>
        <p:nvPicPr>
          <p:cNvPr id="137" name="Google Shape;137;g358962be799_0_9" title="Screenshot 2025-05-13 at 7.21.19 PM.png"/>
          <p:cNvPicPr preferRelativeResize="0"/>
          <p:nvPr/>
        </p:nvPicPr>
        <p:blipFill>
          <a:blip r:embed="rId3">
            <a:alphaModFix/>
          </a:blip>
          <a:stretch>
            <a:fillRect/>
          </a:stretch>
        </p:blipFill>
        <p:spPr>
          <a:xfrm>
            <a:off x="4261950" y="1665025"/>
            <a:ext cx="4703150" cy="3090276"/>
          </a:xfrm>
          <a:prstGeom prst="rect">
            <a:avLst/>
          </a:prstGeom>
          <a:noFill/>
          <a:ln>
            <a:noFill/>
          </a:ln>
        </p:spPr>
      </p:pic>
      <p:sp>
        <p:nvSpPr>
          <p:cNvPr id="138" name="Google Shape;138;g358962be799_0_9"/>
          <p:cNvSpPr txBox="1"/>
          <p:nvPr/>
        </p:nvSpPr>
        <p:spPr>
          <a:xfrm>
            <a:off x="419200" y="1624425"/>
            <a:ext cx="30000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Key Features</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Patient Information</a:t>
            </a:r>
            <a:r>
              <a:rPr lang="en" sz="1100">
                <a:solidFill>
                  <a:schemeClr val="dk1"/>
                </a:solidFill>
              </a:rPr>
              <a:t>: Collects patient name, family member’s name, reason for visit, and location.</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Date and Time Input</a:t>
            </a:r>
            <a:r>
              <a:rPr lang="en" sz="1100">
                <a:solidFill>
                  <a:schemeClr val="dk1"/>
                </a:solidFill>
              </a:rPr>
              <a:t>: Start time, end time, and description fields.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Appointment Confirmation</a:t>
            </a:r>
            <a:r>
              <a:rPr lang="en" sz="1100">
                <a:solidFill>
                  <a:schemeClr val="dk1"/>
                </a:solidFill>
              </a:rPr>
              <a:t>: Displays available slots and allows the user to confirm the appointments.</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58962be799_0_19"/>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500"/>
              <a:buFont typeface="Maven Pro"/>
              <a:buNone/>
            </a:pPr>
            <a:r>
              <a:rPr lang="en" sz="3700">
                <a:solidFill>
                  <a:schemeClr val="dk1"/>
                </a:solidFill>
                <a:latin typeface="Maven Pro"/>
                <a:ea typeface="Maven Pro"/>
                <a:cs typeface="Maven Pro"/>
                <a:sym typeface="Maven Pro"/>
              </a:rPr>
              <a:t>Chatbot Design and Functionality</a:t>
            </a:r>
            <a:endParaRPr b="0" i="0" sz="1810" u="none" cap="none" strike="noStrike">
              <a:solidFill>
                <a:schemeClr val="dk1"/>
              </a:solidFill>
              <a:latin typeface="Arial"/>
              <a:ea typeface="Arial"/>
              <a:cs typeface="Arial"/>
              <a:sym typeface="Arial"/>
            </a:endParaRPr>
          </a:p>
        </p:txBody>
      </p:sp>
      <p:sp>
        <p:nvSpPr>
          <p:cNvPr id="144" name="Google Shape;144;g358962be799_0_19"/>
          <p:cNvSpPr txBox="1"/>
          <p:nvPr/>
        </p:nvSpPr>
        <p:spPr>
          <a:xfrm>
            <a:off x="331875" y="1283850"/>
            <a:ext cx="8323200" cy="3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The chatbot is designed to facilitate seamless patient interactions by enabling users to request appointments through natural language processing. Its functionality includes setting parameters for various appointment types, ensuring privacy, and providing instant responses. The ultimate goal is to minimize the effort required from patients and streamline the scheduling process.</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chemeClr val="dk1"/>
                </a:solidFill>
              </a:rPr>
              <a:t>Role in Scheduling</a:t>
            </a:r>
            <a:r>
              <a:rPr lang="en" sz="1100">
                <a:solidFill>
                  <a:schemeClr val="dk1"/>
                </a:solidFill>
              </a:rPr>
              <a:t>:</a:t>
            </a:r>
            <a:br>
              <a:rPr lang="en"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Interprets Input</a:t>
            </a:r>
            <a:r>
              <a:rPr lang="en" sz="1100">
                <a:solidFill>
                  <a:schemeClr val="dk1"/>
                </a:solidFill>
              </a:rPr>
              <a:t>: Receives user input (e.g., reason for visit) and processes the request.</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Queries Google Calendar</a:t>
            </a:r>
            <a:r>
              <a:rPr lang="en" sz="1100">
                <a:solidFill>
                  <a:schemeClr val="dk1"/>
                </a:solidFill>
              </a:rPr>
              <a:t>: Checks both the patient’s and the doctor’s calendars for mutual availability.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Validates Appointment</a:t>
            </a:r>
            <a:r>
              <a:rPr lang="en" sz="1100">
                <a:solidFill>
                  <a:schemeClr val="dk1"/>
                </a:solidFill>
              </a:rPr>
              <a:t>: Ensures no conflicts and recommends the best available slots.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Track Appointments</a:t>
            </a:r>
            <a:r>
              <a:rPr lang="en" sz="1100">
                <a:solidFill>
                  <a:schemeClr val="dk1"/>
                </a:solidFill>
              </a:rPr>
              <a:t>: Ensure the patient’s data is up-to-date and appointment history is checked before scheduling new appointments.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Data Synchronization</a:t>
            </a:r>
            <a:r>
              <a:rPr lang="en" sz="1100">
                <a:solidFill>
                  <a:schemeClr val="dk1"/>
                </a:solidFill>
              </a:rPr>
              <a:t>: FHIR ensures that all patient and appointment data is synced in real-time with other systems (like LangChain and Google Calendar).</a:t>
            </a:r>
            <a:endParaRPr sz="1100">
              <a:solidFill>
                <a:schemeClr val="dk1"/>
              </a:solidFill>
            </a:endParaRPr>
          </a:p>
          <a:p>
            <a:pPr indent="0" lvl="0" marL="45720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
        <p:nvSpPr>
          <p:cNvPr id="149" name="Google Shape;149;g3580d8cb3a2_0_32"/>
          <p:cNvSpPr txBox="1"/>
          <p:nvPr>
            <p:ph idx="4294967295" type="title"/>
          </p:nvPr>
        </p:nvSpPr>
        <p:spPr>
          <a:xfrm>
            <a:off x="3057480" y="1600200"/>
            <a:ext cx="53529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b="0" i="0" lang="en" sz="5000" u="none" cap="none" strike="noStrike">
                <a:solidFill>
                  <a:schemeClr val="dk1"/>
                </a:solidFill>
                <a:latin typeface="Maven Pro"/>
                <a:ea typeface="Maven Pro"/>
                <a:cs typeface="Maven Pro"/>
                <a:sym typeface="Maven Pro"/>
              </a:rPr>
              <a:t>User Experience and Feedback</a:t>
            </a:r>
            <a:endParaRPr b="0" i="0" sz="5000" u="none" cap="none" strike="noStrike">
              <a:solidFill>
                <a:schemeClr val="dk1"/>
              </a:solidFill>
              <a:latin typeface="Arial"/>
              <a:ea typeface="Arial"/>
              <a:cs typeface="Arial"/>
              <a:sym typeface="Arial"/>
            </a:endParaRPr>
          </a:p>
        </p:txBody>
      </p:sp>
      <p:sp>
        <p:nvSpPr>
          <p:cNvPr id="150" name="Google Shape;150;g3580d8cb3a2_0_32"/>
          <p:cNvSpPr txBox="1"/>
          <p:nvPr>
            <p:ph idx="4294967295" type="subTitle"/>
          </p:nvPr>
        </p:nvSpPr>
        <p:spPr>
          <a:xfrm>
            <a:off x="3057480" y="2790720"/>
            <a:ext cx="5352900" cy="742800"/>
          </a:xfrm>
          <a:prstGeom prst="rect">
            <a:avLst/>
          </a:prstGeom>
          <a:noFill/>
          <a:ln>
            <a:noFill/>
          </a:ln>
        </p:spPr>
        <p:txBody>
          <a:bodyPr anchorCtr="0" anchor="t" bIns="91425" lIns="91425" spcFirstLastPara="1" rIns="91425" wrap="square" tIns="91425">
            <a:normAutofit fontScale="700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User experience is paramount to the success of the chatbot. We focus on intuitive design and user feedback mechanisms to guide ongoing improvements. Through initial testing phases, we gathered data on user satisfaction, common issues faced, and desired features. This feedback loop informs iterative design changes, enhancing overall interaction quality.</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580d8cb3a2_0_96"/>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Maven Pro"/>
              <a:buNone/>
            </a:pPr>
            <a:r>
              <a:rPr lang="en" sz="5000">
                <a:solidFill>
                  <a:schemeClr val="dk1"/>
                </a:solidFill>
                <a:latin typeface="Maven Pro"/>
                <a:ea typeface="Maven Pro"/>
                <a:cs typeface="Maven Pro"/>
                <a:sym typeface="Maven Pro"/>
              </a:rPr>
              <a:t>Future Work</a:t>
            </a:r>
            <a:endParaRPr b="0" i="0" sz="5000" u="none" cap="none" strike="noStrike">
              <a:solidFill>
                <a:schemeClr val="dk1"/>
              </a:solidFill>
              <a:latin typeface="Arial"/>
              <a:ea typeface="Arial"/>
              <a:cs typeface="Arial"/>
              <a:sym typeface="Arial"/>
            </a:endParaRPr>
          </a:p>
        </p:txBody>
      </p:sp>
      <p:sp>
        <p:nvSpPr>
          <p:cNvPr id="156" name="Google Shape;156;g3580d8cb3a2_0_96"/>
          <p:cNvSpPr txBox="1"/>
          <p:nvPr>
            <p:ph idx="4294967295" type="subTitle"/>
          </p:nvPr>
        </p:nvSpPr>
        <p:spPr>
          <a:xfrm>
            <a:off x="3209875" y="1752050"/>
            <a:ext cx="5772000" cy="86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Pencil in subsequent visits based on probabilities for follow-up and/or recurring visits</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Integrate scheduling with provider availability</a:t>
            </a:r>
            <a:endParaRPr>
              <a:solidFill>
                <a:schemeClr val="dk1"/>
              </a:solidFill>
              <a:latin typeface="Maven Pro"/>
              <a:ea typeface="Maven Pro"/>
              <a:cs typeface="Maven Pro"/>
              <a:sym typeface="Maven Pro"/>
            </a:endParaRPr>
          </a:p>
          <a:p>
            <a:pPr indent="-317500" lvl="0" marL="457200" rtl="0" algn="l">
              <a:spcBef>
                <a:spcPts val="1000"/>
              </a:spcBef>
              <a:spcAft>
                <a:spcPts val="1000"/>
              </a:spcAft>
              <a:buClr>
                <a:schemeClr val="dk1"/>
              </a:buClr>
              <a:buSzPts val="1400"/>
              <a:buFont typeface="Maven Pro"/>
              <a:buChar char="●"/>
            </a:pPr>
            <a:r>
              <a:rPr lang="en">
                <a:solidFill>
                  <a:schemeClr val="dk1"/>
                </a:solidFill>
                <a:latin typeface="Maven Pro"/>
                <a:ea typeface="Maven Pro"/>
                <a:cs typeface="Maven Pro"/>
                <a:sym typeface="Maven Pro"/>
              </a:rPr>
              <a:t>Integrate scheduling with any patient caregiver(s) availability</a:t>
            </a:r>
            <a:endParaRPr>
              <a:solidFill>
                <a:schemeClr val="dk1"/>
              </a:solidFill>
              <a:latin typeface="Maven Pro"/>
              <a:ea typeface="Maven Pro"/>
              <a:cs typeface="Maven Pro"/>
              <a:sym typeface="Maven Pro"/>
            </a:endParaRPr>
          </a:p>
        </p:txBody>
      </p:sp>
      <p:pic>
        <p:nvPicPr>
          <p:cNvPr id="157" name="Google Shape;157;g3580d8cb3a2_0_96"/>
          <p:cNvPicPr preferRelativeResize="0"/>
          <p:nvPr/>
        </p:nvPicPr>
        <p:blipFill rotWithShape="1">
          <a:blip r:embed="rId3">
            <a:alphaModFix/>
          </a:blip>
          <a:srcRect b="0" l="24955" r="27454" t="0"/>
          <a:stretch/>
        </p:blipFill>
        <p:spPr>
          <a:xfrm>
            <a:off x="147955" y="533967"/>
            <a:ext cx="2909521" cy="40755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1"/>
          <p:cNvPicPr preferRelativeResize="0"/>
          <p:nvPr/>
        </p:nvPicPr>
        <p:blipFill rotWithShape="1">
          <a:blip r:embed="rId3">
            <a:alphaModFix/>
          </a:blip>
          <a:srcRect b="0" l="24955" r="27454" t="0"/>
          <a:stretch/>
        </p:blipFill>
        <p:spPr>
          <a:xfrm>
            <a:off x="262901" y="139176"/>
            <a:ext cx="2342424" cy="3281199"/>
          </a:xfrm>
          <a:prstGeom prst="rect">
            <a:avLst/>
          </a:prstGeom>
          <a:noFill/>
          <a:ln>
            <a:noFill/>
          </a:ln>
        </p:spPr>
      </p:pic>
      <p:pic>
        <p:nvPicPr>
          <p:cNvPr id="163" name="Google Shape;163;p11" title="Screenshot 2025-05-13 at 2.20.43 PM.png"/>
          <p:cNvPicPr preferRelativeResize="0"/>
          <p:nvPr/>
        </p:nvPicPr>
        <p:blipFill>
          <a:blip r:embed="rId4">
            <a:alphaModFix/>
          </a:blip>
          <a:stretch>
            <a:fillRect/>
          </a:stretch>
        </p:blipFill>
        <p:spPr>
          <a:xfrm>
            <a:off x="1311350" y="1508325"/>
            <a:ext cx="2199525" cy="3281201"/>
          </a:xfrm>
          <a:prstGeom prst="rect">
            <a:avLst/>
          </a:prstGeom>
          <a:noFill/>
          <a:ln>
            <a:noFill/>
          </a:ln>
        </p:spPr>
      </p:pic>
      <p:sp>
        <p:nvSpPr>
          <p:cNvPr id="164" name="Google Shape;164;p11"/>
          <p:cNvSpPr txBox="1"/>
          <p:nvPr>
            <p:ph idx="4294967295" type="title"/>
          </p:nvPr>
        </p:nvSpPr>
        <p:spPr>
          <a:xfrm>
            <a:off x="4110675" y="1543258"/>
            <a:ext cx="4447800" cy="10569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Maven Pro"/>
              <a:buNone/>
            </a:pPr>
            <a:r>
              <a:rPr b="0" i="0" lang="en" sz="6000" u="none" cap="none" strike="noStrike">
                <a:solidFill>
                  <a:schemeClr val="dk1"/>
                </a:solidFill>
                <a:latin typeface="Maven Pro"/>
                <a:ea typeface="Maven Pro"/>
                <a:cs typeface="Maven Pro"/>
                <a:sym typeface="Maven Pro"/>
              </a:rPr>
              <a:t>Thank you!</a:t>
            </a:r>
            <a:endParaRPr b="0" i="0" sz="6000" u="none" cap="none" strike="noStrike">
              <a:solidFill>
                <a:schemeClr val="dk1"/>
              </a:solidFill>
              <a:latin typeface="Arial"/>
              <a:ea typeface="Arial"/>
              <a:cs typeface="Arial"/>
              <a:sym typeface="Arial"/>
            </a:endParaRPr>
          </a:p>
        </p:txBody>
      </p:sp>
      <p:sp>
        <p:nvSpPr>
          <p:cNvPr id="165" name="Google Shape;165;p11"/>
          <p:cNvSpPr txBox="1"/>
          <p:nvPr>
            <p:ph idx="4294967295" type="subTitle"/>
          </p:nvPr>
        </p:nvSpPr>
        <p:spPr>
          <a:xfrm>
            <a:off x="4110675" y="2543338"/>
            <a:ext cx="4447800" cy="10569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1400"/>
              <a:buFont typeface="Maven Pro"/>
              <a:buNone/>
            </a:pPr>
            <a:r>
              <a:rPr b="1" i="0" lang="en" sz="1400" u="none" cap="none" strike="noStrike">
                <a:solidFill>
                  <a:schemeClr val="dk1"/>
                </a:solidFill>
                <a:latin typeface="Maven Pro"/>
                <a:ea typeface="Maven Pro"/>
                <a:cs typeface="Maven Pro"/>
                <a:sym typeface="Maven Pro"/>
              </a:rPr>
              <a:t>Do you have any questions?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2"/>
          <p:cNvSpPr txBox="1"/>
          <p:nvPr>
            <p:ph idx="4294967295" type="title"/>
          </p:nvPr>
        </p:nvSpPr>
        <p:spPr>
          <a:xfrm>
            <a:off x="4492375" y="1511950"/>
            <a:ext cx="4142400" cy="11901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Scheduling Medical Appointments is a Headache</a:t>
            </a:r>
            <a:endParaRPr b="0" i="0" sz="5000" u="none" cap="none" strike="noStrike">
              <a:solidFill>
                <a:schemeClr val="dk1"/>
              </a:solidFill>
              <a:latin typeface="Arial"/>
              <a:ea typeface="Arial"/>
              <a:cs typeface="Arial"/>
              <a:sym typeface="Arial"/>
            </a:endParaRPr>
          </a:p>
        </p:txBody>
      </p:sp>
      <p:sp>
        <p:nvSpPr>
          <p:cNvPr id="43" name="Google Shape;43;p2"/>
          <p:cNvSpPr txBox="1"/>
          <p:nvPr>
            <p:ph idx="4294967295" type="subTitle"/>
          </p:nvPr>
        </p:nvSpPr>
        <p:spPr>
          <a:xfrm>
            <a:off x="4869625" y="3441700"/>
            <a:ext cx="3387900" cy="1190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They are </a:t>
            </a:r>
            <a:r>
              <a:rPr lang="en" sz="2000">
                <a:solidFill>
                  <a:srgbClr val="FFFFFF"/>
                </a:solidFill>
                <a:latin typeface="Noto Sans Symbols"/>
                <a:ea typeface="Noto Sans Symbols"/>
                <a:cs typeface="Noto Sans Symbols"/>
                <a:sym typeface="Noto Sans Symbols"/>
              </a:rPr>
              <a:t>stressful. </a:t>
            </a:r>
            <a:endParaRPr sz="2000">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Time consuming. </a:t>
            </a:r>
            <a:endParaRPr sz="2000">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And costly.</a:t>
            </a:r>
            <a:endParaRPr b="0" i="0" sz="2000" u="none" cap="none" strike="noStrike">
              <a:solidFill>
                <a:srgbClr val="FFFFFF"/>
              </a:solidFill>
              <a:latin typeface="Noto Sans Symbols"/>
              <a:ea typeface="Noto Sans Symbols"/>
              <a:cs typeface="Noto Sans Symbols"/>
              <a:sym typeface="Noto Sans Symbols"/>
            </a:endParaRPr>
          </a:p>
        </p:txBody>
      </p:sp>
      <p:pic>
        <p:nvPicPr>
          <p:cNvPr id="44" name="Google Shape;44;p2" title="tired-pain-stress-illness-hand-worried-1628489-pxhere.com.jpg"/>
          <p:cNvPicPr preferRelativeResize="0"/>
          <p:nvPr/>
        </p:nvPicPr>
        <p:blipFill rotWithShape="1">
          <a:blip r:embed="rId3">
            <a:alphaModFix/>
          </a:blip>
          <a:srcRect b="0" l="0" r="21574" t="0"/>
          <a:stretch/>
        </p:blipFill>
        <p:spPr>
          <a:xfrm>
            <a:off x="140050" y="808975"/>
            <a:ext cx="4142500" cy="3525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
          <p:cNvSpPr txBox="1"/>
          <p:nvPr>
            <p:ph idx="4294967295" type="title"/>
          </p:nvPr>
        </p:nvSpPr>
        <p:spPr>
          <a:xfrm>
            <a:off x="-672960"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50" name="Google Shape;50;p3"/>
          <p:cNvSpPr txBox="1"/>
          <p:nvPr>
            <p:ph idx="4294967295" type="title"/>
          </p:nvPr>
        </p:nvSpPr>
        <p:spPr>
          <a:xfrm>
            <a:off x="565440"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
        <p:nvSpPr>
          <p:cNvPr id="51" name="Google Shape;51;p3"/>
          <p:cNvSpPr txBox="1"/>
          <p:nvPr/>
        </p:nvSpPr>
        <p:spPr>
          <a:xfrm>
            <a:off x="131550" y="320675"/>
            <a:ext cx="88809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800">
                <a:solidFill>
                  <a:schemeClr val="dk1"/>
                </a:solidFill>
                <a:latin typeface="Maven Pro"/>
                <a:ea typeface="Maven Pro"/>
                <a:cs typeface="Maven Pro"/>
                <a:sym typeface="Maven Pro"/>
              </a:rPr>
              <a:t>Our AI Scheduling Solution Will Achieve</a:t>
            </a:r>
            <a:endParaRPr sz="3800"/>
          </a:p>
        </p:txBody>
      </p:sp>
      <p:sp>
        <p:nvSpPr>
          <p:cNvPr id="52" name="Google Shape;52;p3"/>
          <p:cNvSpPr txBox="1"/>
          <p:nvPr>
            <p:ph idx="4294967295" type="title"/>
          </p:nvPr>
        </p:nvSpPr>
        <p:spPr>
          <a:xfrm>
            <a:off x="2412040" y="2429195"/>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53" name="Google Shape;53;p3"/>
          <p:cNvSpPr txBox="1"/>
          <p:nvPr>
            <p:ph idx="4294967295" type="title"/>
          </p:nvPr>
        </p:nvSpPr>
        <p:spPr>
          <a:xfrm>
            <a:off x="3650440" y="1333715"/>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
        <p:nvSpPr>
          <p:cNvPr id="54" name="Google Shape;54;p3"/>
          <p:cNvSpPr txBox="1"/>
          <p:nvPr>
            <p:ph idx="4294967295" type="title"/>
          </p:nvPr>
        </p:nvSpPr>
        <p:spPr>
          <a:xfrm>
            <a:off x="5515965"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55" name="Google Shape;55;p3"/>
          <p:cNvSpPr txBox="1"/>
          <p:nvPr>
            <p:ph idx="4294967295" type="title"/>
          </p:nvPr>
        </p:nvSpPr>
        <p:spPr>
          <a:xfrm>
            <a:off x="6754365"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580d8cb3a2_0_12"/>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61" name="Google Shape;61;g3580d8cb3a2_0_12"/>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3580d8cb3a2_0_37"/>
          <p:cNvPicPr preferRelativeResize="0"/>
          <p:nvPr/>
        </p:nvPicPr>
        <p:blipFill rotWithShape="1">
          <a:blip r:embed="rId3">
            <a:alphaModFix/>
          </a:blip>
          <a:srcRect b="0" l="24955" r="27454" t="0"/>
          <a:stretch/>
        </p:blipFill>
        <p:spPr>
          <a:xfrm>
            <a:off x="1284480" y="533880"/>
            <a:ext cx="2909521" cy="4075559"/>
          </a:xfrm>
          <a:prstGeom prst="rect">
            <a:avLst/>
          </a:prstGeom>
          <a:noFill/>
          <a:ln>
            <a:noFill/>
          </a:ln>
        </p:spPr>
      </p:pic>
      <p:sp>
        <p:nvSpPr>
          <p:cNvPr id="67" name="Google Shape;67;g3580d8cb3a2_0_37"/>
          <p:cNvSpPr txBox="1"/>
          <p:nvPr>
            <p:ph idx="4294967295" type="title"/>
          </p:nvPr>
        </p:nvSpPr>
        <p:spPr>
          <a:xfrm>
            <a:off x="4896000" y="1143000"/>
            <a:ext cx="2962200" cy="19239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sp>
        <p:nvSpPr>
          <p:cNvPr id="68" name="Google Shape;68;g3580d8cb3a2_0_37"/>
          <p:cNvSpPr txBox="1"/>
          <p:nvPr>
            <p:ph idx="4294967295" type="subTitle"/>
          </p:nvPr>
        </p:nvSpPr>
        <p:spPr>
          <a:xfrm>
            <a:off x="4896000" y="3067200"/>
            <a:ext cx="2962200" cy="933000"/>
          </a:xfrm>
          <a:prstGeom prst="rect">
            <a:avLst/>
          </a:prstGeom>
          <a:noFill/>
          <a:ln>
            <a:noFill/>
          </a:ln>
        </p:spPr>
        <p:txBody>
          <a:bodyPr anchorCtr="0" anchor="t" bIns="91425" lIns="91425" spcFirstLastPara="1" rIns="91425" wrap="square" tIns="91425">
            <a:normAutofit fontScale="625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200" u="none" cap="none" strike="noStrike">
                <a:solidFill>
                  <a:schemeClr val="dk1"/>
                </a:solidFill>
                <a:latin typeface="Maven Pro"/>
                <a:ea typeface="Maven Pro"/>
                <a:cs typeface="Maven Pro"/>
                <a:sym typeface="Maven Pro"/>
              </a:rPr>
              <a:t>Integrating the AI chatbot with existing scheduling systems is crucial for seamless functionality. This integration enables the chatbot to access real-time availability of doctors and streamline the appointment booking process. By coordinating with backend scheduling software, we ensure accurate data retrieval and minimize scheduling conflicts, enhancing the patient's experience throughout their journey.</a:t>
            </a:r>
            <a:endParaRPr b="0" i="0" sz="12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580d8cb3a2_0_43"/>
          <p:cNvSpPr txBox="1"/>
          <p:nvPr>
            <p:ph idx="4294967295" type="title"/>
          </p:nvPr>
        </p:nvSpPr>
        <p:spPr>
          <a:xfrm>
            <a:off x="3057480" y="1600200"/>
            <a:ext cx="53529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b="0" i="0" lang="en" sz="5000" u="none" cap="none" strike="noStrike">
                <a:solidFill>
                  <a:schemeClr val="dk1"/>
                </a:solidFill>
                <a:latin typeface="Maven Pro"/>
                <a:ea typeface="Maven Pro"/>
                <a:cs typeface="Maven Pro"/>
                <a:sym typeface="Maven Pro"/>
              </a:rPr>
              <a:t>Google Calendar API Usage</a:t>
            </a:r>
            <a:endParaRPr b="0" i="0" sz="5000" u="none" cap="none" strike="noStrike">
              <a:solidFill>
                <a:schemeClr val="dk1"/>
              </a:solidFill>
              <a:latin typeface="Arial"/>
              <a:ea typeface="Arial"/>
              <a:cs typeface="Arial"/>
              <a:sym typeface="Arial"/>
            </a:endParaRPr>
          </a:p>
        </p:txBody>
      </p:sp>
      <p:sp>
        <p:nvSpPr>
          <p:cNvPr id="74" name="Google Shape;74;g3580d8cb3a2_0_43"/>
          <p:cNvSpPr txBox="1"/>
          <p:nvPr>
            <p:ph idx="4294967295" type="subTitle"/>
          </p:nvPr>
        </p:nvSpPr>
        <p:spPr>
          <a:xfrm>
            <a:off x="3057480" y="2790720"/>
            <a:ext cx="5352900" cy="742800"/>
          </a:xfrm>
          <a:prstGeom prst="rect">
            <a:avLst/>
          </a:prstGeom>
          <a:noFill/>
          <a:ln>
            <a:noFill/>
          </a:ln>
        </p:spPr>
        <p:txBody>
          <a:bodyPr anchorCtr="0" anchor="t" bIns="91425" lIns="91425" spcFirstLastPara="1" rIns="91425" wrap="square" tIns="91425">
            <a:normAutofit fontScale="625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Utilizing the Google Calendar API allows for direct scheduling and management of appointments within user calendars. This feature simplifies the reflection of appointments in real-time, reducing the risk of double bookings. The API facilitates secure authorization, ensuring user data privacy while allowing the necessary access for appointment management on the user's behalf.</a:t>
            </a:r>
            <a:endParaRPr b="0" i="0" sz="1400" u="none" cap="none" strike="noStrike">
              <a:solidFill>
                <a:srgbClr val="FFFFFF"/>
              </a:solidFill>
              <a:latin typeface="Noto Sans Symbols"/>
              <a:ea typeface="Noto Sans Symbols"/>
              <a:cs typeface="Noto Sans Symbols"/>
              <a:sym typeface="Noto Sans Symbols"/>
            </a:endParaRPr>
          </a:p>
        </p:txBody>
      </p:sp>
      <p:pic>
        <p:nvPicPr>
          <p:cNvPr id="75" name="Google Shape;75;g3580d8cb3a2_0_43"/>
          <p:cNvPicPr preferRelativeResize="0"/>
          <p:nvPr/>
        </p:nvPicPr>
        <p:blipFill>
          <a:blip r:embed="rId3">
            <a:alphaModFix/>
          </a:blip>
          <a:stretch>
            <a:fillRect/>
          </a:stretch>
        </p:blipFill>
        <p:spPr>
          <a:xfrm>
            <a:off x="0" y="99575"/>
            <a:ext cx="2479974" cy="1394974"/>
          </a:xfrm>
          <a:prstGeom prst="rect">
            <a:avLst/>
          </a:prstGeom>
          <a:noFill/>
          <a:ln>
            <a:noFill/>
          </a:ln>
        </p:spPr>
      </p:pic>
      <p:pic>
        <p:nvPicPr>
          <p:cNvPr id="76" name="Google Shape;76;g3580d8cb3a2_0_43"/>
          <p:cNvPicPr preferRelativeResize="0"/>
          <p:nvPr/>
        </p:nvPicPr>
        <p:blipFill>
          <a:blip r:embed="rId4">
            <a:alphaModFix/>
          </a:blip>
          <a:stretch>
            <a:fillRect/>
          </a:stretch>
        </p:blipFill>
        <p:spPr>
          <a:xfrm>
            <a:off x="176225" y="3900150"/>
            <a:ext cx="5435376" cy="99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3580d8cb3a2_0_1"/>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82" name="Google Shape;82;g3580d8cb3a2_0_1"/>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9"/>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FHIR </a:t>
            </a:r>
            <a:r>
              <a:rPr b="0" i="0" lang="en" sz="5000" u="none" cap="none" strike="noStrike">
                <a:solidFill>
                  <a:schemeClr val="dk1"/>
                </a:solidFill>
                <a:latin typeface="Maven Pro"/>
                <a:ea typeface="Maven Pro"/>
                <a:cs typeface="Maven Pro"/>
                <a:sym typeface="Maven Pro"/>
              </a:rPr>
              <a:t>Data </a:t>
            </a:r>
            <a:r>
              <a:rPr lang="en" sz="5000">
                <a:solidFill>
                  <a:schemeClr val="dk1"/>
                </a:solidFill>
                <a:latin typeface="Maven Pro"/>
                <a:ea typeface="Maven Pro"/>
                <a:cs typeface="Maven Pro"/>
                <a:sym typeface="Maven Pro"/>
              </a:rPr>
              <a:t>Exchange</a:t>
            </a:r>
            <a:endParaRPr b="0" i="0" sz="5000" u="none" cap="none" strike="noStrike">
              <a:solidFill>
                <a:schemeClr val="dk1"/>
              </a:solidFill>
              <a:latin typeface="Arial"/>
              <a:ea typeface="Arial"/>
              <a:cs typeface="Arial"/>
              <a:sym typeface="Arial"/>
            </a:endParaRPr>
          </a:p>
        </p:txBody>
      </p:sp>
      <p:sp>
        <p:nvSpPr>
          <p:cNvPr id="88" name="Google Shape;88;p9"/>
          <p:cNvSpPr txBox="1"/>
          <p:nvPr>
            <p:ph idx="4294967295" type="subTitle"/>
          </p:nvPr>
        </p:nvSpPr>
        <p:spPr>
          <a:xfrm>
            <a:off x="3209875" y="1752051"/>
            <a:ext cx="5352900" cy="867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FHIR is a RESTful API standard to share data between digital health systems</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HAPI FHIR implements the standard via a publicly available test server</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1000"/>
              </a:spcAft>
              <a:buClr>
                <a:schemeClr val="dk1"/>
              </a:buClr>
              <a:buSzPts val="1400"/>
              <a:buFont typeface="Maven Pro"/>
              <a:buChar char="●"/>
            </a:pPr>
            <a:r>
              <a:rPr lang="en">
                <a:solidFill>
                  <a:schemeClr val="dk1"/>
                </a:solidFill>
                <a:latin typeface="Maven Pro"/>
                <a:ea typeface="Maven Pro"/>
                <a:cs typeface="Maven Pro"/>
                <a:sym typeface="Maven Pro"/>
              </a:rPr>
              <a:t>It was important to discover how HAPI FHIR could capture an appointment via an LLM (and eventually from a commercial scheduling software product)</a:t>
            </a:r>
            <a:endParaRPr>
              <a:solidFill>
                <a:schemeClr val="dk1"/>
              </a:solidFill>
              <a:latin typeface="Maven Pro"/>
              <a:ea typeface="Maven Pro"/>
              <a:cs typeface="Maven Pro"/>
              <a:sym typeface="Maven Pro"/>
            </a:endParaRPr>
          </a:p>
        </p:txBody>
      </p:sp>
      <p:pic>
        <p:nvPicPr>
          <p:cNvPr id="89" name="Google Shape;89;p9"/>
          <p:cNvPicPr preferRelativeResize="0"/>
          <p:nvPr/>
        </p:nvPicPr>
        <p:blipFill>
          <a:blip r:embed="rId3">
            <a:alphaModFix/>
          </a:blip>
          <a:stretch>
            <a:fillRect/>
          </a:stretch>
        </p:blipFill>
        <p:spPr>
          <a:xfrm>
            <a:off x="288075" y="1003500"/>
            <a:ext cx="2533650" cy="2790825"/>
          </a:xfrm>
          <a:prstGeom prst="rect">
            <a:avLst/>
          </a:prstGeom>
          <a:noFill/>
          <a:ln>
            <a:noFill/>
          </a:ln>
        </p:spPr>
      </p:pic>
      <p:sp>
        <p:nvSpPr>
          <p:cNvPr id="90" name="Google Shape;90;p9"/>
          <p:cNvSpPr txBox="1"/>
          <p:nvPr/>
        </p:nvSpPr>
        <p:spPr>
          <a:xfrm>
            <a:off x="388050" y="3794325"/>
            <a:ext cx="23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https://hapifhir.io/hapi-fhir/</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580d8cb3a2_0_48"/>
          <p:cNvSpPr txBox="1"/>
          <p:nvPr>
            <p:ph idx="4294967295" type="title"/>
          </p:nvPr>
        </p:nvSpPr>
        <p:spPr>
          <a:xfrm>
            <a:off x="1054950" y="177625"/>
            <a:ext cx="70341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pic>
        <p:nvPicPr>
          <p:cNvPr id="96" name="Google Shape;96;g3580d8cb3a2_0_48" title="Screenshot 2025-05-13 at 1.57.14 PM.png"/>
          <p:cNvPicPr preferRelativeResize="0"/>
          <p:nvPr/>
        </p:nvPicPr>
        <p:blipFill>
          <a:blip r:embed="rId3">
            <a:alphaModFix/>
          </a:blip>
          <a:stretch>
            <a:fillRect/>
          </a:stretch>
        </p:blipFill>
        <p:spPr>
          <a:xfrm>
            <a:off x="55721" y="1286775"/>
            <a:ext cx="5104950" cy="3121600"/>
          </a:xfrm>
          <a:prstGeom prst="rect">
            <a:avLst/>
          </a:prstGeom>
          <a:noFill/>
          <a:ln>
            <a:noFill/>
          </a:ln>
        </p:spPr>
      </p:pic>
      <p:pic>
        <p:nvPicPr>
          <p:cNvPr id="97" name="Google Shape;97;g3580d8cb3a2_0_48" title="Screenshot 2025-05-13 at 1.57.47 PM.png"/>
          <p:cNvPicPr preferRelativeResize="0"/>
          <p:nvPr/>
        </p:nvPicPr>
        <p:blipFill>
          <a:blip r:embed="rId4">
            <a:alphaModFix/>
          </a:blip>
          <a:stretch>
            <a:fillRect/>
          </a:stretch>
        </p:blipFill>
        <p:spPr>
          <a:xfrm>
            <a:off x="5590025" y="1656463"/>
            <a:ext cx="3429000" cy="2124075"/>
          </a:xfrm>
          <a:prstGeom prst="rect">
            <a:avLst/>
          </a:prstGeom>
          <a:noFill/>
          <a:ln>
            <a:noFill/>
          </a:ln>
        </p:spPr>
      </p:pic>
      <p:sp>
        <p:nvSpPr>
          <p:cNvPr id="98" name="Google Shape;98;g3580d8cb3a2_0_48"/>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2025-05-13T20:03:09Z</dcterms:created>
  <dc:creator>Unknown Creator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12.0</vt:r8>
  </property>
</Properties>
</file>